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4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85" r:id="rId10"/>
    <p:sldId id="284" r:id="rId11"/>
    <p:sldId id="286" r:id="rId12"/>
    <p:sldId id="287" r:id="rId13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5"/>
    </p:embeddedFont>
    <p:embeddedFont>
      <p:font typeface="Exo 2" pitchFamily="2" charset="0"/>
      <p:regular r:id="rId16"/>
      <p:bold r:id="rId17"/>
      <p:italic r:id="rId18"/>
      <p:boldItalic r:id="rId19"/>
    </p:embeddedFont>
    <p:embeddedFont>
      <p:font typeface="Fira Sans Extra Condensed Medium" panose="020B0603050000020004" pitchFamily="34" charset="0"/>
      <p:regular r:id="rId20"/>
      <p:bold r:id="rId21"/>
      <p:italic r:id="rId22"/>
      <p:boldItalic r:id="rId23"/>
    </p:embeddedFont>
    <p:embeddedFont>
      <p:font typeface="Nunito Light" panose="020F0302020204030204" pitchFamily="34" charset="0"/>
      <p:regular r:id="rId24"/>
      <p:italic r:id="rId25"/>
    </p:embeddedFont>
    <p:embeddedFont>
      <p:font typeface="Roboto Condensed" panose="020F0502020204030204" pitchFamily="34" charset="0"/>
      <p:regular r:id="rId26"/>
      <p:bold r:id="rId27"/>
      <p:italic r:id="rId28"/>
      <p:boldItalic r:id="rId29"/>
    </p:embeddedFont>
    <p:embeddedFont>
      <p:font typeface="Roboto Condensed Light" panose="020F030202020403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58970A-EEC3-469E-879E-7425CB145835}">
  <a:tblStyle styleId="{BD58970A-EEC3-469E-879E-7425CB1458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5"/>
  </p:normalViewPr>
  <p:slideViewPr>
    <p:cSldViewPr snapToGrid="0" snapToObjects="1">
      <p:cViewPr varScale="1">
        <p:scale>
          <a:sx n="162" d="100"/>
          <a:sy n="162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38bdcfad2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38bdcfad2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06620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38bdcfad2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38bdcfad2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83882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38bdcfad2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38bdcfad2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0537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baafe93df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baafe93df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f2eb8d35f1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f2eb8d35f1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038bdcfad2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038bdcfad2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38bdcfad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038bdcfad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038bdcfa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038bdcfa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38bdcfad2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38bdcfad2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38bdcfad2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38bdcfad2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857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1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3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722375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4832400" y="1447800"/>
            <a:ext cx="35892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3"/>
          </p:nvPr>
        </p:nvSpPr>
        <p:spPr>
          <a:xfrm>
            <a:off x="723900" y="952500"/>
            <a:ext cx="76992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3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ctrTitle" idx="2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1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ctrTitle" idx="3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ctrTitle" idx="5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6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 idx="7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ctrTitle" idx="9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13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ctrTitle" idx="14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15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27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8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1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title" hasCustomPrompt="1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1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1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3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5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7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9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21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靜心高中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金融科技夏令營</a:t>
            </a:r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台大財金所</a:t>
            </a:r>
            <a:endParaRPr/>
          </a:p>
        </p:txBody>
      </p:sp>
      <p:cxnSp>
        <p:nvCxnSpPr>
          <p:cNvPr id="153" name="Google Shape;153;p31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4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 Nearest Neighbors</a:t>
            </a:r>
            <a:endParaRPr dirty="0"/>
          </a:p>
        </p:txBody>
      </p:sp>
      <p:sp>
        <p:nvSpPr>
          <p:cNvPr id="288" name="Google Shape;288;p40"/>
          <p:cNvSpPr txBox="1">
            <a:spLocks noGrp="1"/>
          </p:cNvSpPr>
          <p:nvPr>
            <p:ph type="subTitle" idx="1"/>
          </p:nvPr>
        </p:nvSpPr>
        <p:spPr>
          <a:xfrm>
            <a:off x="1665825" y="1450428"/>
            <a:ext cx="6973678" cy="3392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先決定變數</a:t>
            </a:r>
            <a:r>
              <a:rPr lang="en-US" altLang="zh-TW" sz="1200" dirty="0"/>
              <a:t>K</a:t>
            </a:r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若輸出是數值變數，則是離觀測值最近的</a:t>
            </a:r>
            <a:r>
              <a:rPr lang="en-US" altLang="zh-TW" sz="1200" dirty="0"/>
              <a:t>K</a:t>
            </a:r>
            <a:r>
              <a:rPr lang="zh-TW" altLang="en-US" sz="1200" dirty="0"/>
              <a:t>個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資料的平均</a:t>
            </a:r>
            <a:endParaRPr lang="en-US" altLang="zh-TW" sz="1200" dirty="0"/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若輸出是分類變數，則是離觀測值最近的</a:t>
            </a:r>
            <a:r>
              <a:rPr lang="en-US" altLang="zh-TW" sz="1200" dirty="0"/>
              <a:t>K</a:t>
            </a:r>
            <a:r>
              <a:rPr lang="zh-TW" altLang="en-US" sz="1200" dirty="0"/>
              <a:t>個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資料的多數決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endParaRPr lang="en-US" altLang="zh-TW" sz="1200" dirty="0"/>
          </a:p>
          <a:p>
            <a:pPr marL="0" lvl="0" indent="0" algn="l"/>
            <a:r>
              <a:rPr lang="en-US" altLang="zh-TW" i="1" dirty="0" err="1"/>
              <a:t>應用例子</a:t>
            </a:r>
            <a:r>
              <a:rPr lang="en-US" altLang="zh-TW" i="1" dirty="0"/>
              <a:t>：</a:t>
            </a:r>
            <a:r>
              <a:rPr lang="zh-TW" altLang="en-US" i="1" dirty="0"/>
              <a:t>商品推薦系統</a:t>
            </a:r>
            <a:endParaRPr lang="en-US" altLang="zh-TW" i="1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網頁透過用戶的瀏覽習慣，分析相似度高的用戶，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進而推薦有相同喜好的商品購買經驗給用戶。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dirty="0"/>
              <a:t>優點</a:t>
            </a:r>
            <a:endParaRPr lang="en-US" altLang="zh-TW" dirty="0"/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易於操作且理解，無需估計變數</a:t>
            </a:r>
            <a:endParaRPr lang="en-US" altLang="zh-TW" sz="1200" dirty="0"/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適合用於多分類問題</a:t>
            </a:r>
            <a:endParaRPr lang="en-US" altLang="zh-TW" sz="1200" dirty="0"/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endParaRPr lang="en-US" altLang="zh-TW" sz="1200" dirty="0"/>
          </a:p>
          <a:p>
            <a:pPr marL="0" lvl="0" indent="0" algn="l"/>
            <a:endParaRPr sz="1200" dirty="0"/>
          </a:p>
        </p:txBody>
      </p:sp>
      <p:sp>
        <p:nvSpPr>
          <p:cNvPr id="289" name="Google Shape;289;p40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機器學習方法</a:t>
            </a:r>
            <a:endParaRPr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7762D54-1F18-6345-B01B-0AC9C658F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966" y="1299050"/>
            <a:ext cx="3594537" cy="225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29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4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 Means Clustering</a:t>
            </a:r>
            <a:endParaRPr dirty="0"/>
          </a:p>
        </p:txBody>
      </p:sp>
      <p:sp>
        <p:nvSpPr>
          <p:cNvPr id="288" name="Google Shape;288;p40"/>
          <p:cNvSpPr txBox="1">
            <a:spLocks noGrp="1"/>
          </p:cNvSpPr>
          <p:nvPr>
            <p:ph type="subTitle" idx="1"/>
          </p:nvPr>
        </p:nvSpPr>
        <p:spPr>
          <a:xfrm>
            <a:off x="1665825" y="1450428"/>
            <a:ext cx="6973678" cy="3392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先決定變數</a:t>
            </a:r>
            <a:r>
              <a:rPr lang="en-US" altLang="zh-TW" sz="1200" dirty="0"/>
              <a:t>K</a:t>
            </a:r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將彼此最相近的資料逐步分類成</a:t>
            </a:r>
            <a:r>
              <a:rPr lang="en-US" altLang="zh-TW" sz="1200" dirty="0"/>
              <a:t>K</a:t>
            </a:r>
            <a:r>
              <a:rPr lang="zh-TW" altLang="en-US" sz="1200" dirty="0"/>
              <a:t>群</a:t>
            </a:r>
            <a:endParaRPr lang="en-US" altLang="zh-TW" sz="1200" dirty="0"/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endParaRPr lang="en-US" altLang="zh-TW" sz="1200" dirty="0"/>
          </a:p>
          <a:p>
            <a:pPr marL="0" lvl="0" indent="0" algn="l"/>
            <a:r>
              <a:rPr lang="en-US" altLang="zh-TW" i="1" dirty="0" err="1"/>
              <a:t>應用例子</a:t>
            </a:r>
            <a:r>
              <a:rPr lang="en-US" altLang="zh-TW" i="1" dirty="0"/>
              <a:t>：</a:t>
            </a:r>
            <a:r>
              <a:rPr lang="zh-TW" altLang="en-US" i="1" dirty="0"/>
              <a:t>疾病分析</a:t>
            </a:r>
            <a:endParaRPr lang="en-US" altLang="zh-TW" i="1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蒐集疾病的特定症狀跟診斷資料等，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分類出可能屬於此疾病的高危險群所具有的特徵。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dirty="0"/>
              <a:t>優點</a:t>
            </a:r>
            <a:endParaRPr lang="en-US" altLang="zh-TW" dirty="0"/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效率高、速度快</a:t>
            </a:r>
            <a:endParaRPr lang="en-US" altLang="zh-TW" sz="1200" dirty="0"/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聚類效果優</a:t>
            </a:r>
            <a:endParaRPr lang="en-US" altLang="zh-TW" sz="1200" dirty="0"/>
          </a:p>
          <a:p>
            <a:pPr marL="0" lvl="0" indent="0" algn="l"/>
            <a:endParaRPr sz="1200" dirty="0"/>
          </a:p>
        </p:txBody>
      </p:sp>
      <p:sp>
        <p:nvSpPr>
          <p:cNvPr id="289" name="Google Shape;289;p40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機器學習方法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BACAB38-34D0-1247-A558-FC3E712D4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75" y="1299050"/>
            <a:ext cx="3422528" cy="205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160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>
            <a:spLocks noGrp="1"/>
          </p:cNvSpPr>
          <p:nvPr>
            <p:ph type="ctrTitle"/>
          </p:nvPr>
        </p:nvSpPr>
        <p:spPr>
          <a:xfrm>
            <a:off x="1600732" y="1000994"/>
            <a:ext cx="3349639" cy="4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Principal Components Analysis</a:t>
            </a:r>
            <a:endParaRPr dirty="0"/>
          </a:p>
        </p:txBody>
      </p:sp>
      <p:sp>
        <p:nvSpPr>
          <p:cNvPr id="288" name="Google Shape;288;p40"/>
          <p:cNvSpPr txBox="1">
            <a:spLocks noGrp="1"/>
          </p:cNvSpPr>
          <p:nvPr>
            <p:ph type="subTitle" idx="1"/>
          </p:nvPr>
        </p:nvSpPr>
        <p:spPr>
          <a:xfrm>
            <a:off x="1665825" y="1450428"/>
            <a:ext cx="6973678" cy="3392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找出與原始資料最相關的獨立向量集合</a:t>
            </a:r>
            <a:endParaRPr lang="en-US" altLang="zh-TW" sz="1200" dirty="0"/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用新的降維變數來做數據分析</a:t>
            </a:r>
            <a:endParaRPr lang="en-US" altLang="zh-TW" sz="1200" dirty="0"/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endParaRPr lang="en-US" altLang="zh-TW" sz="1200" dirty="0"/>
          </a:p>
          <a:p>
            <a:pPr marL="0" lvl="0" indent="0" algn="l"/>
            <a:r>
              <a:rPr lang="en-US" altLang="zh-TW" i="1" dirty="0" err="1"/>
              <a:t>應用例子</a:t>
            </a:r>
            <a:r>
              <a:rPr lang="en-US" altLang="zh-TW" i="1" dirty="0"/>
              <a:t>：</a:t>
            </a:r>
            <a:r>
              <a:rPr lang="zh-TW" altLang="en-US" i="1" dirty="0"/>
              <a:t>花瓣辨識分析</a:t>
            </a:r>
            <a:endParaRPr lang="en-US" altLang="zh-TW" i="1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讀取各種花辮的相片資料，含有花蕊大小、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花瓣顏色、花冠形狀等多種特徵，利用</a:t>
            </a:r>
            <a:r>
              <a:rPr lang="en-US" altLang="zh-TW" sz="1200" dirty="0"/>
              <a:t>PCA</a:t>
            </a:r>
            <a:r>
              <a:rPr lang="zh-TW" altLang="en-US" sz="1200" dirty="0"/>
              <a:t>來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產生新的變數集合來降低數據維度，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加快分析速度且提高準確率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dirty="0"/>
              <a:t>優點</a:t>
            </a:r>
            <a:endParaRPr lang="en-US" altLang="zh-TW" dirty="0"/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降低數據維度</a:t>
            </a:r>
            <a:endParaRPr lang="en-US" altLang="zh-TW" sz="1200" dirty="0"/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消除變數間的相關性</a:t>
            </a:r>
            <a:endParaRPr lang="en-US" altLang="zh-TW" sz="1200" dirty="0"/>
          </a:p>
          <a:p>
            <a:pPr marL="0" lvl="0" indent="0" algn="l"/>
            <a:endParaRPr sz="1200" dirty="0"/>
          </a:p>
        </p:txBody>
      </p:sp>
      <p:sp>
        <p:nvSpPr>
          <p:cNvPr id="289" name="Google Shape;289;p40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機器學習方法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3899F50-7D89-584D-B034-20C8A7432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262" y="1233594"/>
            <a:ext cx="3547241" cy="223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772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課程大綱</a:t>
            </a:r>
            <a:endParaRPr/>
          </a:p>
        </p:txBody>
      </p:sp>
      <p:sp>
        <p:nvSpPr>
          <p:cNvPr id="159" name="Google Shape;159;p32">
            <a:hlinkClick r:id="" action="ppaction://noaction"/>
          </p:cNvPr>
          <p:cNvSpPr txBox="1">
            <a:spLocks noGrp="1"/>
          </p:cNvSpPr>
          <p:nvPr>
            <p:ph type="title" idx="5"/>
          </p:nvPr>
        </p:nvSpPr>
        <p:spPr>
          <a:xfrm>
            <a:off x="2105406" y="251371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0" name="Google Shape;160;p32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程式思維</a:t>
            </a:r>
            <a:endParaRPr/>
          </a:p>
        </p:txBody>
      </p:sp>
      <p:sp>
        <p:nvSpPr>
          <p:cNvPr id="161" name="Google Shape;161;p32"/>
          <p:cNvSpPr txBox="1">
            <a:spLocks noGrp="1"/>
          </p:cNvSpPr>
          <p:nvPr>
            <p:ph type="subTitle" idx="1"/>
          </p:nvPr>
        </p:nvSpPr>
        <p:spPr>
          <a:xfrm>
            <a:off x="690446" y="613462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62" name="Google Shape;162;p32">
            <a:hlinkClick r:id="rId3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2118448" y="57099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3" name="Google Shape;163;p32">
            <a:hlinkClick r:id="rId3" action="ppaction://hlinksldjump"/>
          </p:cNvPr>
          <p:cNvSpPr txBox="1">
            <a:spLocks noGrp="1"/>
          </p:cNvSpPr>
          <p:nvPr>
            <p:ph type="title" idx="4"/>
          </p:nvPr>
        </p:nvSpPr>
        <p:spPr>
          <a:xfrm>
            <a:off x="2105406" y="154235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4" name="Google Shape;164;p32">
            <a:hlinkClick r:id="" action="ppaction://noaction"/>
          </p:cNvPr>
          <p:cNvSpPr txBox="1">
            <a:spLocks noGrp="1"/>
          </p:cNvSpPr>
          <p:nvPr>
            <p:ph type="title" idx="6"/>
          </p:nvPr>
        </p:nvSpPr>
        <p:spPr>
          <a:xfrm>
            <a:off x="5922008" y="2119185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5" name="Google Shape;165;p32">
            <a:hlinkClick r:id="" action="ppaction://noaction"/>
          </p:cNvPr>
          <p:cNvSpPr txBox="1">
            <a:spLocks noGrp="1"/>
          </p:cNvSpPr>
          <p:nvPr>
            <p:ph type="title" idx="7"/>
          </p:nvPr>
        </p:nvSpPr>
        <p:spPr>
          <a:xfrm>
            <a:off x="5922008" y="313888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66" name="Google Shape;166;p32">
            <a:hlinkClick r:id="" action="ppaction://noaction"/>
          </p:cNvPr>
          <p:cNvSpPr txBox="1">
            <a:spLocks noGrp="1"/>
          </p:cNvSpPr>
          <p:nvPr>
            <p:ph type="title" idx="8"/>
          </p:nvPr>
        </p:nvSpPr>
        <p:spPr>
          <a:xfrm>
            <a:off x="5922008" y="4158581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程式應用：爬蟲</a:t>
            </a:r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subTitle" idx="13"/>
          </p:nvPr>
        </p:nvSpPr>
        <p:spPr>
          <a:xfrm>
            <a:off x="690446" y="1579661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機器學習</a:t>
            </a:r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ubTitle" idx="15"/>
          </p:nvPr>
        </p:nvSpPr>
        <p:spPr>
          <a:xfrm>
            <a:off x="690446" y="2553140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71" name="Google Shape;171;p32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文字探勘</a:t>
            </a:r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subTitle" idx="17"/>
          </p:nvPr>
        </p:nvSpPr>
        <p:spPr>
          <a:xfrm>
            <a:off x="6811558" y="218698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73" name="Google Shape;173;p32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機器學習應用</a:t>
            </a:r>
            <a:endParaRPr/>
          </a:p>
        </p:txBody>
      </p:sp>
      <p:sp>
        <p:nvSpPr>
          <p:cNvPr id="174" name="Google Shape;174;p32"/>
          <p:cNvSpPr txBox="1">
            <a:spLocks noGrp="1"/>
          </p:cNvSpPr>
          <p:nvPr>
            <p:ph type="subTitle" idx="19"/>
          </p:nvPr>
        </p:nvSpPr>
        <p:spPr>
          <a:xfrm>
            <a:off x="6811558" y="3210901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32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文字探勘應用</a:t>
            </a:r>
            <a:endParaRPr/>
          </a:p>
        </p:txBody>
      </p:sp>
      <p:sp>
        <p:nvSpPr>
          <p:cNvPr id="176" name="Google Shape;176;p32"/>
          <p:cNvSpPr txBox="1">
            <a:spLocks noGrp="1"/>
          </p:cNvSpPr>
          <p:nvPr>
            <p:ph type="subTitle" idx="21"/>
          </p:nvPr>
        </p:nvSpPr>
        <p:spPr>
          <a:xfrm>
            <a:off x="6811558" y="422315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cxnSp>
        <p:nvCxnSpPr>
          <p:cNvPr id="177" name="Google Shape;177;p32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2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機器學習</a:t>
            </a:r>
            <a:endParaRPr dirty="0"/>
          </a:p>
        </p:txBody>
      </p:sp>
      <p:sp>
        <p:nvSpPr>
          <p:cNvPr id="207" name="Google Shape;207;p35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機器學習是一門人工智慧的科學，該領域的主要研究物件是人工智慧，特別是如何在經驗學習中改善具體演算法的效能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p35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09" name="Google Shape;209;p35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35"/>
          <p:cNvGrpSpPr/>
          <p:nvPr/>
        </p:nvGrpSpPr>
        <p:grpSpPr>
          <a:xfrm>
            <a:off x="8089940" y="561326"/>
            <a:ext cx="423413" cy="421569"/>
            <a:chOff x="7703675" y="2541175"/>
            <a:chExt cx="499425" cy="497250"/>
          </a:xfrm>
        </p:grpSpPr>
        <p:sp>
          <p:nvSpPr>
            <p:cNvPr id="211" name="Google Shape;211;p35"/>
            <p:cNvSpPr/>
            <p:nvPr/>
          </p:nvSpPr>
          <p:spPr>
            <a:xfrm>
              <a:off x="7847475" y="2698600"/>
              <a:ext cx="355625" cy="339825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5"/>
            <p:cNvSpPr/>
            <p:nvPr/>
          </p:nvSpPr>
          <p:spPr>
            <a:xfrm>
              <a:off x="7703675" y="26592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092"/>
                    <a:pt x="1970" y="2388"/>
                    <a:pt x="1673" y="2388"/>
                  </a:cubicBezTo>
                  <a:cubicBezTo>
                    <a:pt x="1307" y="2388"/>
                    <a:pt x="1098" y="2092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5892" y="3487"/>
                  </a:lnTo>
                  <a:cubicBezTo>
                    <a:pt x="6101" y="3051"/>
                    <a:pt x="6467" y="2615"/>
                    <a:pt x="6833" y="2249"/>
                  </a:cubicBezTo>
                  <a:cubicBezTo>
                    <a:pt x="8001" y="1081"/>
                    <a:pt x="9517" y="436"/>
                    <a:pt x="11191" y="436"/>
                  </a:cubicBezTo>
                  <a:cubicBezTo>
                    <a:pt x="11766" y="436"/>
                    <a:pt x="12359" y="506"/>
                    <a:pt x="12934" y="645"/>
                  </a:cubicBez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5"/>
            <p:cNvSpPr/>
            <p:nvPr/>
          </p:nvSpPr>
          <p:spPr>
            <a:xfrm>
              <a:off x="7910650" y="2776925"/>
              <a:ext cx="116375" cy="87175"/>
            </a:xfrm>
            <a:custGeom>
              <a:avLst/>
              <a:gdLst/>
              <a:ahLst/>
              <a:cxnLst/>
              <a:rect l="l" t="t" r="r" b="b"/>
              <a:pathLst>
                <a:path w="4655" h="3487" extrusionOk="0">
                  <a:moveTo>
                    <a:pt x="872" y="1"/>
                  </a:moveTo>
                  <a:cubicBezTo>
                    <a:pt x="1" y="1029"/>
                    <a:pt x="1" y="2476"/>
                    <a:pt x="803" y="3487"/>
                  </a:cubicBezTo>
                  <a:lnTo>
                    <a:pt x="4655" y="3487"/>
                  </a:lnTo>
                  <a:lnTo>
                    <a:pt x="46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5"/>
            <p:cNvSpPr/>
            <p:nvPr/>
          </p:nvSpPr>
          <p:spPr>
            <a:xfrm>
              <a:off x="7703675" y="2776925"/>
              <a:ext cx="132925" cy="87175"/>
            </a:xfrm>
            <a:custGeom>
              <a:avLst/>
              <a:gdLst/>
              <a:ahLst/>
              <a:cxnLst/>
              <a:rect l="l" t="t" r="r" b="b"/>
              <a:pathLst>
                <a:path w="5317" h="3487" extrusionOk="0">
                  <a:moveTo>
                    <a:pt x="1673" y="1169"/>
                  </a:moveTo>
                  <a:cubicBezTo>
                    <a:pt x="2039" y="1169"/>
                    <a:pt x="2266" y="1465"/>
                    <a:pt x="2266" y="1744"/>
                  </a:cubicBezTo>
                  <a:cubicBezTo>
                    <a:pt x="2336" y="2110"/>
                    <a:pt x="1970" y="2406"/>
                    <a:pt x="1673" y="2406"/>
                  </a:cubicBezTo>
                  <a:cubicBezTo>
                    <a:pt x="1307" y="2406"/>
                    <a:pt x="1098" y="2110"/>
                    <a:pt x="1098" y="1744"/>
                  </a:cubicBezTo>
                  <a:cubicBezTo>
                    <a:pt x="1028" y="1465"/>
                    <a:pt x="1395" y="1169"/>
                    <a:pt x="1673" y="1169"/>
                  </a:cubicBezTo>
                  <a:close/>
                  <a:moveTo>
                    <a:pt x="0" y="1"/>
                  </a:moveTo>
                  <a:lnTo>
                    <a:pt x="0" y="3487"/>
                  </a:lnTo>
                  <a:lnTo>
                    <a:pt x="5317" y="3487"/>
                  </a:lnTo>
                  <a:cubicBezTo>
                    <a:pt x="5160" y="2981"/>
                    <a:pt x="5090" y="2406"/>
                    <a:pt x="5090" y="1831"/>
                  </a:cubicBezTo>
                  <a:cubicBezTo>
                    <a:pt x="5090" y="1238"/>
                    <a:pt x="5160" y="593"/>
                    <a:pt x="53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5"/>
            <p:cNvSpPr/>
            <p:nvPr/>
          </p:nvSpPr>
          <p:spPr>
            <a:xfrm>
              <a:off x="7703675" y="2541175"/>
              <a:ext cx="323350" cy="87175"/>
            </a:xfrm>
            <a:custGeom>
              <a:avLst/>
              <a:gdLst/>
              <a:ahLst/>
              <a:cxnLst/>
              <a:rect l="l" t="t" r="r" b="b"/>
              <a:pathLst>
                <a:path w="12934" h="3487" extrusionOk="0">
                  <a:moveTo>
                    <a:pt x="1673" y="1151"/>
                  </a:moveTo>
                  <a:cubicBezTo>
                    <a:pt x="2039" y="1151"/>
                    <a:pt x="2266" y="1447"/>
                    <a:pt x="2266" y="1813"/>
                  </a:cubicBezTo>
                  <a:cubicBezTo>
                    <a:pt x="2336" y="2110"/>
                    <a:pt x="1970" y="2388"/>
                    <a:pt x="1673" y="2388"/>
                  </a:cubicBezTo>
                  <a:cubicBezTo>
                    <a:pt x="1307" y="2388"/>
                    <a:pt x="1098" y="2110"/>
                    <a:pt x="1098" y="1813"/>
                  </a:cubicBezTo>
                  <a:cubicBezTo>
                    <a:pt x="1028" y="1447"/>
                    <a:pt x="1395" y="1151"/>
                    <a:pt x="1673" y="1151"/>
                  </a:cubicBezTo>
                  <a:close/>
                  <a:moveTo>
                    <a:pt x="0" y="0"/>
                  </a:moveTo>
                  <a:lnTo>
                    <a:pt x="0" y="3487"/>
                  </a:lnTo>
                  <a:lnTo>
                    <a:pt x="12934" y="3487"/>
                  </a:lnTo>
                  <a:lnTo>
                    <a:pt x="129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" name="Google Shape;216;p35">
            <a:hlinkClick r:id="rId3" action="ppaction://hlinksldjump"/>
          </p:cNvPr>
          <p:cNvSpPr/>
          <p:nvPr/>
        </p:nvSpPr>
        <p:spPr>
          <a:xfrm>
            <a:off x="7991475" y="463300"/>
            <a:ext cx="620100" cy="617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機器學習的優點</a:t>
            </a:r>
            <a:endParaRPr/>
          </a:p>
        </p:txBody>
      </p:sp>
      <p:sp>
        <p:nvSpPr>
          <p:cNvPr id="222" name="Google Shape;222;p36"/>
          <p:cNvSpPr/>
          <p:nvPr/>
        </p:nvSpPr>
        <p:spPr>
          <a:xfrm>
            <a:off x="1331750" y="1539075"/>
            <a:ext cx="1666800" cy="16986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6"/>
          <p:cNvSpPr/>
          <p:nvPr/>
        </p:nvSpPr>
        <p:spPr>
          <a:xfrm>
            <a:off x="3804713" y="1619713"/>
            <a:ext cx="1666800" cy="16986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6"/>
          <p:cNvSpPr/>
          <p:nvPr/>
        </p:nvSpPr>
        <p:spPr>
          <a:xfrm>
            <a:off x="6277675" y="1668450"/>
            <a:ext cx="1666800" cy="16986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" name="Google Shape;225;p36"/>
          <p:cNvGrpSpPr/>
          <p:nvPr/>
        </p:nvGrpSpPr>
        <p:grpSpPr>
          <a:xfrm>
            <a:off x="1768901" y="1962089"/>
            <a:ext cx="792500" cy="852554"/>
            <a:chOff x="1490050" y="3805975"/>
            <a:chExt cx="491900" cy="482350"/>
          </a:xfrm>
        </p:grpSpPr>
        <p:sp>
          <p:nvSpPr>
            <p:cNvPr id="226" name="Google Shape;226;p36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7" name="Google Shape;227;p36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8" name="Google Shape;228;p36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9" name="Google Shape;229;p36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30" name="Google Shape;230;p36"/>
          <p:cNvSpPr txBox="1"/>
          <p:nvPr/>
        </p:nvSpPr>
        <p:spPr>
          <a:xfrm>
            <a:off x="1331750" y="3436975"/>
            <a:ext cx="1563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抓取人類無法辨識的模式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231" name="Google Shape;231;p36"/>
          <p:cNvGrpSpPr/>
          <p:nvPr/>
        </p:nvGrpSpPr>
        <p:grpSpPr>
          <a:xfrm>
            <a:off x="4291392" y="2099072"/>
            <a:ext cx="747160" cy="739916"/>
            <a:chOff x="-62151950" y="4111775"/>
            <a:chExt cx="318225" cy="316650"/>
          </a:xfrm>
        </p:grpSpPr>
        <p:sp>
          <p:nvSpPr>
            <p:cNvPr id="232" name="Google Shape;232;p3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36"/>
          <p:cNvSpPr txBox="1"/>
          <p:nvPr/>
        </p:nvSpPr>
        <p:spPr>
          <a:xfrm>
            <a:off x="3961125" y="3501675"/>
            <a:ext cx="1563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能夠處理需要大量運算的問題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237" name="Google Shape;237;p36"/>
          <p:cNvGrpSpPr/>
          <p:nvPr/>
        </p:nvGrpSpPr>
        <p:grpSpPr>
          <a:xfrm>
            <a:off x="6768544" y="2147785"/>
            <a:ext cx="792500" cy="739922"/>
            <a:chOff x="-31817400" y="3910025"/>
            <a:chExt cx="301675" cy="294075"/>
          </a:xfrm>
        </p:grpSpPr>
        <p:sp>
          <p:nvSpPr>
            <p:cNvPr id="238" name="Google Shape;238;p36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6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6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" name="Google Shape;241;p36"/>
          <p:cNvSpPr txBox="1"/>
          <p:nvPr/>
        </p:nvSpPr>
        <p:spPr>
          <a:xfrm>
            <a:off x="6383150" y="3501675"/>
            <a:ext cx="1563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能與人類經驗結合優化</a:t>
            </a: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機器學習主要應用</a:t>
            </a:r>
            <a:endParaRPr dirty="0"/>
          </a:p>
        </p:txBody>
      </p:sp>
      <p:sp>
        <p:nvSpPr>
          <p:cNvPr id="247" name="Google Shape;247;p37"/>
          <p:cNvSpPr txBox="1">
            <a:spLocks noGrp="1"/>
          </p:cNvSpPr>
          <p:nvPr>
            <p:ph type="ctrTitle" idx="2"/>
          </p:nvPr>
        </p:nvSpPr>
        <p:spPr>
          <a:xfrm>
            <a:off x="464478" y="1806500"/>
            <a:ext cx="1916248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buSzPts val="1800"/>
            </a:pPr>
            <a:r>
              <a:rPr lang="en" sz="1800" dirty="0" err="1"/>
              <a:t>圖像語音識別</a:t>
            </a:r>
            <a:endParaRPr sz="1800" dirty="0"/>
          </a:p>
        </p:txBody>
      </p:sp>
      <p:sp>
        <p:nvSpPr>
          <p:cNvPr id="248" name="Google Shape;248;p37"/>
          <p:cNvSpPr txBox="1">
            <a:spLocks noGrp="1"/>
          </p:cNvSpPr>
          <p:nvPr>
            <p:ph type="subTitle" idx="1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人臉辨識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自動語音識別</a:t>
            </a:r>
            <a:endParaRPr dirty="0"/>
          </a:p>
        </p:txBody>
      </p:sp>
      <p:sp>
        <p:nvSpPr>
          <p:cNvPr id="249" name="Google Shape;249;p37"/>
          <p:cNvSpPr txBox="1">
            <a:spLocks noGrp="1"/>
          </p:cNvSpPr>
          <p:nvPr>
            <p:ph type="ctrTitle" idx="3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SzPts val="1800"/>
            </a:pPr>
            <a:r>
              <a:rPr lang="en" sz="1800" dirty="0" err="1"/>
              <a:t>分類</a:t>
            </a:r>
            <a:endParaRPr sz="1800" dirty="0"/>
          </a:p>
        </p:txBody>
      </p:sp>
      <p:sp>
        <p:nvSpPr>
          <p:cNvPr id="250" name="Google Shape;250;p37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評估客戶貸款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醫學病因研究</a:t>
            </a:r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ctrTitle" idx="5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buSzPts val="1800"/>
            </a:pPr>
            <a:r>
              <a:rPr lang="en" sz="1800" dirty="0" err="1"/>
              <a:t>預測</a:t>
            </a:r>
            <a:endParaRPr sz="1800" dirty="0"/>
          </a:p>
        </p:txBody>
      </p:sp>
      <p:sp>
        <p:nvSpPr>
          <p:cNvPr id="252" name="Google Shape;252;p37"/>
          <p:cNvSpPr txBox="1">
            <a:spLocks noGrp="1"/>
          </p:cNvSpPr>
          <p:nvPr>
            <p:ph type="subTitle" idx="6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企業決策分析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體育賽事預測</a:t>
            </a:r>
            <a:endParaRPr dirty="0"/>
          </a:p>
        </p:txBody>
      </p:sp>
      <p:sp>
        <p:nvSpPr>
          <p:cNvPr id="253" name="Google Shape;253;p37"/>
          <p:cNvSpPr txBox="1">
            <a:spLocks noGrp="1"/>
          </p:cNvSpPr>
          <p:nvPr>
            <p:ph type="ctrTitle" idx="7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SzPts val="1800"/>
            </a:pPr>
            <a:r>
              <a:rPr lang="en" sz="1800" dirty="0" err="1"/>
              <a:t>回歸分析</a:t>
            </a:r>
            <a:endParaRPr sz="1800" dirty="0"/>
          </a:p>
        </p:txBody>
      </p:sp>
      <p:sp>
        <p:nvSpPr>
          <p:cNvPr id="254" name="Google Shape;254;p37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因果關係判斷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財務事件分析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5" name="Google Shape;255;p37"/>
          <p:cNvSpPr txBox="1">
            <a:spLocks noGrp="1"/>
          </p:cNvSpPr>
          <p:nvPr>
            <p:ph type="ctrTitle" idx="9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buSzPts val="1800"/>
            </a:pPr>
            <a:r>
              <a:rPr lang="en" sz="1800" dirty="0" err="1"/>
              <a:t>統計套利</a:t>
            </a:r>
            <a:endParaRPr sz="1800" dirty="0"/>
          </a:p>
        </p:txBody>
      </p:sp>
      <p:sp>
        <p:nvSpPr>
          <p:cNvPr id="256" name="Google Shape;256;p37"/>
          <p:cNvSpPr txBox="1">
            <a:spLocks noGrp="1"/>
          </p:cNvSpPr>
          <p:nvPr>
            <p:ph type="subTitle" idx="13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金融投資策略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大數據分析</a:t>
            </a:r>
            <a:endParaRPr dirty="0"/>
          </a:p>
        </p:txBody>
      </p:sp>
      <p:sp>
        <p:nvSpPr>
          <p:cNvPr id="257" name="Google Shape;257;p37"/>
          <p:cNvSpPr txBox="1">
            <a:spLocks noGrp="1"/>
          </p:cNvSpPr>
          <p:nvPr>
            <p:ph type="ctrTitle" idx="14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SzPts val="1800"/>
            </a:pPr>
            <a:r>
              <a:rPr lang="en" sz="1800" dirty="0" err="1"/>
              <a:t>學習關聯</a:t>
            </a:r>
            <a:endParaRPr sz="1800" dirty="0"/>
          </a:p>
        </p:txBody>
      </p:sp>
      <p:sp>
        <p:nvSpPr>
          <p:cNvPr id="258" name="Google Shape;258;p37"/>
          <p:cNvSpPr txBox="1">
            <a:spLocks noGrp="1"/>
          </p:cNvSpPr>
          <p:nvPr>
            <p:ph type="subTitle" idx="15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顧客購買行為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瀏覽網站紀錄</a:t>
            </a:r>
            <a:endParaRPr/>
          </a:p>
        </p:txBody>
      </p:sp>
      <p:grpSp>
        <p:nvGrpSpPr>
          <p:cNvPr id="20" name="Google Shape;2055;p58">
            <a:extLst>
              <a:ext uri="{FF2B5EF4-FFF2-40B4-BE49-F238E27FC236}">
                <a16:creationId xmlns:a16="http://schemas.microsoft.com/office/drawing/2014/main" id="{41FDFDAB-D151-EC43-A3D8-0EEC5677CB14}"/>
              </a:ext>
            </a:extLst>
          </p:cNvPr>
          <p:cNvGrpSpPr/>
          <p:nvPr/>
        </p:nvGrpSpPr>
        <p:grpSpPr>
          <a:xfrm>
            <a:off x="1197397" y="1430974"/>
            <a:ext cx="314662" cy="358999"/>
            <a:chOff x="-55576850" y="3198125"/>
            <a:chExt cx="279625" cy="319025"/>
          </a:xfrm>
        </p:grpSpPr>
        <p:sp>
          <p:nvSpPr>
            <p:cNvPr id="21" name="Google Shape;2056;p58">
              <a:extLst>
                <a:ext uri="{FF2B5EF4-FFF2-40B4-BE49-F238E27FC236}">
                  <a16:creationId xmlns:a16="http://schemas.microsoft.com/office/drawing/2014/main" id="{FB22C861-CC4D-8243-9159-86625857FD18}"/>
                </a:ext>
              </a:extLst>
            </p:cNvPr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57;p58">
              <a:extLst>
                <a:ext uri="{FF2B5EF4-FFF2-40B4-BE49-F238E27FC236}">
                  <a16:creationId xmlns:a16="http://schemas.microsoft.com/office/drawing/2014/main" id="{BFEA0688-3066-254D-923A-D9B89973C006}"/>
                </a:ext>
              </a:extLst>
            </p:cNvPr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58;p58">
              <a:extLst>
                <a:ext uri="{FF2B5EF4-FFF2-40B4-BE49-F238E27FC236}">
                  <a16:creationId xmlns:a16="http://schemas.microsoft.com/office/drawing/2014/main" id="{FF51298A-AA8C-0B44-A2A4-6C09B84BDC23}"/>
                </a:ext>
              </a:extLst>
            </p:cNvPr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59;p58">
              <a:extLst>
                <a:ext uri="{FF2B5EF4-FFF2-40B4-BE49-F238E27FC236}">
                  <a16:creationId xmlns:a16="http://schemas.microsoft.com/office/drawing/2014/main" id="{5052E99C-FCDD-D04D-87B3-80F2ED909732}"/>
                </a:ext>
              </a:extLst>
            </p:cNvPr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264;p57">
            <a:extLst>
              <a:ext uri="{FF2B5EF4-FFF2-40B4-BE49-F238E27FC236}">
                <a16:creationId xmlns:a16="http://schemas.microsoft.com/office/drawing/2014/main" id="{7B8FA39A-26D8-6B45-88EE-EDE3F187CFC8}"/>
              </a:ext>
            </a:extLst>
          </p:cNvPr>
          <p:cNvGrpSpPr/>
          <p:nvPr/>
        </p:nvGrpSpPr>
        <p:grpSpPr>
          <a:xfrm>
            <a:off x="6050138" y="3132029"/>
            <a:ext cx="367261" cy="366364"/>
            <a:chOff x="-62884425" y="4111775"/>
            <a:chExt cx="317425" cy="316650"/>
          </a:xfrm>
        </p:grpSpPr>
        <p:sp>
          <p:nvSpPr>
            <p:cNvPr id="26" name="Google Shape;1265;p57">
              <a:extLst>
                <a:ext uri="{FF2B5EF4-FFF2-40B4-BE49-F238E27FC236}">
                  <a16:creationId xmlns:a16="http://schemas.microsoft.com/office/drawing/2014/main" id="{A8F199A8-8010-A840-AEC3-6FF1EFD6DB52}"/>
                </a:ext>
              </a:extLst>
            </p:cNvPr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66;p57">
              <a:extLst>
                <a:ext uri="{FF2B5EF4-FFF2-40B4-BE49-F238E27FC236}">
                  <a16:creationId xmlns:a16="http://schemas.microsoft.com/office/drawing/2014/main" id="{98ED497A-3E3B-BE47-8844-9E6E081041C4}"/>
                </a:ext>
              </a:extLst>
            </p:cNvPr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958;p56">
            <a:extLst>
              <a:ext uri="{FF2B5EF4-FFF2-40B4-BE49-F238E27FC236}">
                <a16:creationId xmlns:a16="http://schemas.microsoft.com/office/drawing/2014/main" id="{EBC340B5-FA5B-1A49-9C23-62789A3B2C94}"/>
              </a:ext>
            </a:extLst>
          </p:cNvPr>
          <p:cNvGrpSpPr/>
          <p:nvPr/>
        </p:nvGrpSpPr>
        <p:grpSpPr>
          <a:xfrm>
            <a:off x="4386107" y="1408312"/>
            <a:ext cx="371785" cy="369974"/>
            <a:chOff x="-38172725" y="3588000"/>
            <a:chExt cx="318200" cy="316650"/>
          </a:xfrm>
        </p:grpSpPr>
        <p:sp>
          <p:nvSpPr>
            <p:cNvPr id="29" name="Google Shape;959;p56">
              <a:extLst>
                <a:ext uri="{FF2B5EF4-FFF2-40B4-BE49-F238E27FC236}">
                  <a16:creationId xmlns:a16="http://schemas.microsoft.com/office/drawing/2014/main" id="{80EB1846-557F-6847-985B-62B48C276F00}"/>
                </a:ext>
              </a:extLst>
            </p:cNvPr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60;p56">
              <a:extLst>
                <a:ext uri="{FF2B5EF4-FFF2-40B4-BE49-F238E27FC236}">
                  <a16:creationId xmlns:a16="http://schemas.microsoft.com/office/drawing/2014/main" id="{17C2BDE9-2E48-C148-AAB0-8091CCB630A7}"/>
                </a:ext>
              </a:extLst>
            </p:cNvPr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61;p56">
              <a:extLst>
                <a:ext uri="{FF2B5EF4-FFF2-40B4-BE49-F238E27FC236}">
                  <a16:creationId xmlns:a16="http://schemas.microsoft.com/office/drawing/2014/main" id="{4AA7FF24-0801-B046-B8A3-CBA71F3A81BF}"/>
                </a:ext>
              </a:extLst>
            </p:cNvPr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62;p56">
              <a:extLst>
                <a:ext uri="{FF2B5EF4-FFF2-40B4-BE49-F238E27FC236}">
                  <a16:creationId xmlns:a16="http://schemas.microsoft.com/office/drawing/2014/main" id="{910690AD-BA3B-DD44-9465-8684320AF034}"/>
                </a:ext>
              </a:extLst>
            </p:cNvPr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63;p56">
              <a:extLst>
                <a:ext uri="{FF2B5EF4-FFF2-40B4-BE49-F238E27FC236}">
                  <a16:creationId xmlns:a16="http://schemas.microsoft.com/office/drawing/2014/main" id="{87812365-E0F8-6149-ADFA-DDDA1B69DD45}"/>
                </a:ext>
              </a:extLst>
            </p:cNvPr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64;p56">
              <a:extLst>
                <a:ext uri="{FF2B5EF4-FFF2-40B4-BE49-F238E27FC236}">
                  <a16:creationId xmlns:a16="http://schemas.microsoft.com/office/drawing/2014/main" id="{7E02EEE4-D593-F642-9BDB-1410E5AFE0E0}"/>
                </a:ext>
              </a:extLst>
            </p:cNvPr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65;p56">
              <a:extLst>
                <a:ext uri="{FF2B5EF4-FFF2-40B4-BE49-F238E27FC236}">
                  <a16:creationId xmlns:a16="http://schemas.microsoft.com/office/drawing/2014/main" id="{69AD22FB-13C2-E340-980F-BDA2E50ECBA2}"/>
                </a:ext>
              </a:extLst>
            </p:cNvPr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66;p56">
              <a:extLst>
                <a:ext uri="{FF2B5EF4-FFF2-40B4-BE49-F238E27FC236}">
                  <a16:creationId xmlns:a16="http://schemas.microsoft.com/office/drawing/2014/main" id="{80611BE7-8082-6948-96D8-627FCF483184}"/>
                </a:ext>
              </a:extLst>
            </p:cNvPr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647;p57">
            <a:extLst>
              <a:ext uri="{FF2B5EF4-FFF2-40B4-BE49-F238E27FC236}">
                <a16:creationId xmlns:a16="http://schemas.microsoft.com/office/drawing/2014/main" id="{EEDF32B0-F055-3B43-9B29-9DF8C8CC133F}"/>
              </a:ext>
            </a:extLst>
          </p:cNvPr>
          <p:cNvGrpSpPr/>
          <p:nvPr/>
        </p:nvGrpSpPr>
        <p:grpSpPr>
          <a:xfrm>
            <a:off x="4420466" y="3138025"/>
            <a:ext cx="353802" cy="348926"/>
            <a:chOff x="2034675" y="3617925"/>
            <a:chExt cx="299325" cy="295200"/>
          </a:xfrm>
        </p:grpSpPr>
        <p:sp>
          <p:nvSpPr>
            <p:cNvPr id="38" name="Google Shape;1648;p57">
              <a:extLst>
                <a:ext uri="{FF2B5EF4-FFF2-40B4-BE49-F238E27FC236}">
                  <a16:creationId xmlns:a16="http://schemas.microsoft.com/office/drawing/2014/main" id="{8885E87F-D765-964A-8719-FA92E29363CF}"/>
                </a:ext>
              </a:extLst>
            </p:cNvPr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649;p57">
              <a:extLst>
                <a:ext uri="{FF2B5EF4-FFF2-40B4-BE49-F238E27FC236}">
                  <a16:creationId xmlns:a16="http://schemas.microsoft.com/office/drawing/2014/main" id="{CCB21DDF-0377-6F4D-AC04-C96C17CA37DD}"/>
                </a:ext>
              </a:extLst>
            </p:cNvPr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650;p57">
              <a:extLst>
                <a:ext uri="{FF2B5EF4-FFF2-40B4-BE49-F238E27FC236}">
                  <a16:creationId xmlns:a16="http://schemas.microsoft.com/office/drawing/2014/main" id="{5F7FE06D-7D76-2F4A-B6B0-84C760CAA182}"/>
                </a:ext>
              </a:extLst>
            </p:cNvPr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51;p57">
              <a:extLst>
                <a:ext uri="{FF2B5EF4-FFF2-40B4-BE49-F238E27FC236}">
                  <a16:creationId xmlns:a16="http://schemas.microsoft.com/office/drawing/2014/main" id="{E75BAE74-83FF-2A49-9584-B512FCD7A3A7}"/>
                </a:ext>
              </a:extLst>
            </p:cNvPr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52;p57">
              <a:extLst>
                <a:ext uri="{FF2B5EF4-FFF2-40B4-BE49-F238E27FC236}">
                  <a16:creationId xmlns:a16="http://schemas.microsoft.com/office/drawing/2014/main" id="{835F38E2-5B25-754A-9FF8-865A3FABBCA4}"/>
                </a:ext>
              </a:extLst>
            </p:cNvPr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173;p56">
            <a:extLst>
              <a:ext uri="{FF2B5EF4-FFF2-40B4-BE49-F238E27FC236}">
                <a16:creationId xmlns:a16="http://schemas.microsoft.com/office/drawing/2014/main" id="{99BB8E12-5B6C-1B4E-B57A-A72EFBAD248A}"/>
              </a:ext>
            </a:extLst>
          </p:cNvPr>
          <p:cNvGrpSpPr/>
          <p:nvPr/>
        </p:nvGrpSpPr>
        <p:grpSpPr>
          <a:xfrm>
            <a:off x="2783603" y="1430974"/>
            <a:ext cx="352803" cy="352803"/>
            <a:chOff x="-23245675" y="3148525"/>
            <a:chExt cx="296150" cy="296150"/>
          </a:xfrm>
        </p:grpSpPr>
        <p:sp>
          <p:nvSpPr>
            <p:cNvPr id="44" name="Google Shape;1174;p56">
              <a:extLst>
                <a:ext uri="{FF2B5EF4-FFF2-40B4-BE49-F238E27FC236}">
                  <a16:creationId xmlns:a16="http://schemas.microsoft.com/office/drawing/2014/main" id="{E25204FA-1120-5D4E-9E52-4DAF83C4655A}"/>
                </a:ext>
              </a:extLst>
            </p:cNvPr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75;p56">
              <a:extLst>
                <a:ext uri="{FF2B5EF4-FFF2-40B4-BE49-F238E27FC236}">
                  <a16:creationId xmlns:a16="http://schemas.microsoft.com/office/drawing/2014/main" id="{5FBCFF88-5785-ED43-8F86-F478955620BF}"/>
                </a:ext>
              </a:extLst>
            </p:cNvPr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76;p56">
              <a:extLst>
                <a:ext uri="{FF2B5EF4-FFF2-40B4-BE49-F238E27FC236}">
                  <a16:creationId xmlns:a16="http://schemas.microsoft.com/office/drawing/2014/main" id="{DCF484D2-80B2-EC42-9ACA-579C44A4FAB6}"/>
                </a:ext>
              </a:extLst>
            </p:cNvPr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1640;p57">
            <a:extLst>
              <a:ext uri="{FF2B5EF4-FFF2-40B4-BE49-F238E27FC236}">
                <a16:creationId xmlns:a16="http://schemas.microsoft.com/office/drawing/2014/main" id="{1D329C07-F193-F44A-9F66-EDC6BAA19D5A}"/>
              </a:ext>
            </a:extLst>
          </p:cNvPr>
          <p:cNvGrpSpPr/>
          <p:nvPr/>
        </p:nvGrpSpPr>
        <p:grpSpPr>
          <a:xfrm>
            <a:off x="7693269" y="3137210"/>
            <a:ext cx="350079" cy="350079"/>
            <a:chOff x="2037825" y="3254050"/>
            <a:chExt cx="296175" cy="296175"/>
          </a:xfrm>
        </p:grpSpPr>
        <p:sp>
          <p:nvSpPr>
            <p:cNvPr id="48" name="Google Shape;1641;p57">
              <a:extLst>
                <a:ext uri="{FF2B5EF4-FFF2-40B4-BE49-F238E27FC236}">
                  <a16:creationId xmlns:a16="http://schemas.microsoft.com/office/drawing/2014/main" id="{2B90CAF8-C2BD-6E40-B42B-24B454F363F3}"/>
                </a:ext>
              </a:extLst>
            </p:cNvPr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642;p57">
              <a:extLst>
                <a:ext uri="{FF2B5EF4-FFF2-40B4-BE49-F238E27FC236}">
                  <a16:creationId xmlns:a16="http://schemas.microsoft.com/office/drawing/2014/main" id="{2E45D39B-E62F-3546-9722-FC43E6F80101}"/>
                </a:ext>
              </a:extLst>
            </p:cNvPr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643;p57">
              <a:extLst>
                <a:ext uri="{FF2B5EF4-FFF2-40B4-BE49-F238E27FC236}">
                  <a16:creationId xmlns:a16="http://schemas.microsoft.com/office/drawing/2014/main" id="{13FC4FB2-4B3A-DE4A-A80F-23DD231B943E}"/>
                </a:ext>
              </a:extLst>
            </p:cNvPr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644;p57">
              <a:extLst>
                <a:ext uri="{FF2B5EF4-FFF2-40B4-BE49-F238E27FC236}">
                  <a16:creationId xmlns:a16="http://schemas.microsoft.com/office/drawing/2014/main" id="{FDB05A52-7C27-9B45-90E8-0D76C3AC8AA2}"/>
                </a:ext>
              </a:extLst>
            </p:cNvPr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645;p57">
              <a:extLst>
                <a:ext uri="{FF2B5EF4-FFF2-40B4-BE49-F238E27FC236}">
                  <a16:creationId xmlns:a16="http://schemas.microsoft.com/office/drawing/2014/main" id="{934A2C7E-FFB3-884A-9C0D-18E80AAC6D2B}"/>
                </a:ext>
              </a:extLst>
            </p:cNvPr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646;p57">
              <a:extLst>
                <a:ext uri="{FF2B5EF4-FFF2-40B4-BE49-F238E27FC236}">
                  <a16:creationId xmlns:a16="http://schemas.microsoft.com/office/drawing/2014/main" id="{7DFAB9E2-F677-2A4F-80E4-4C883339C142}"/>
                </a:ext>
              </a:extLst>
            </p:cNvPr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機器學習生活範例</a:t>
            </a:r>
            <a:endParaRPr/>
          </a:p>
        </p:txBody>
      </p:sp>
      <p:sp>
        <p:nvSpPr>
          <p:cNvPr id="264" name="Google Shape;264;p38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buSzPts val="1800"/>
            </a:pPr>
            <a:r>
              <a:rPr lang="en" sz="1800" dirty="0" err="1"/>
              <a:t>交通預測</a:t>
            </a:r>
            <a:endParaRPr sz="1800" dirty="0"/>
          </a:p>
        </p:txBody>
      </p:sp>
      <p:sp>
        <p:nvSpPr>
          <p:cNvPr id="265" name="Google Shape;265;p38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使用GPS導航服務時，透過過往經驗累積的數據推估出易塞車的路段</a:t>
            </a:r>
            <a:endParaRPr dirty="0"/>
          </a:p>
        </p:txBody>
      </p:sp>
      <p:sp>
        <p:nvSpPr>
          <p:cNvPr id="266" name="Google Shape;266;p38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buSzPts val="1800"/>
            </a:pPr>
            <a:r>
              <a:rPr lang="en" sz="1800" dirty="0" err="1"/>
              <a:t>金融交易</a:t>
            </a:r>
            <a:endParaRPr sz="1800" dirty="0"/>
          </a:p>
        </p:txBody>
      </p:sp>
      <p:sp>
        <p:nvSpPr>
          <p:cNvPr id="267" name="Google Shape;267;p38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針對金融市場的大數據整理，快速且有效的對歷史資料進行分析以預測未來股票價格</a:t>
            </a:r>
            <a:endParaRPr dirty="0"/>
          </a:p>
        </p:txBody>
      </p:sp>
      <p:sp>
        <p:nvSpPr>
          <p:cNvPr id="268" name="Google Shape;268;p38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buSzPts val="1800"/>
            </a:pPr>
            <a:r>
              <a:rPr lang="en" sz="1800" dirty="0" err="1"/>
              <a:t>社群媒體</a:t>
            </a:r>
            <a:endParaRPr sz="1800" dirty="0"/>
          </a:p>
        </p:txBody>
      </p:sp>
      <p:sp>
        <p:nvSpPr>
          <p:cNvPr id="269" name="Google Shape;269;p38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Facebook應用人臉辨識在上傳的照片上來標記朋友，同時用過去用戶行為判斷出使用者可能感興趣的內容</a:t>
            </a:r>
            <a:endParaRPr dirty="0"/>
          </a:p>
        </p:txBody>
      </p:sp>
      <p:sp>
        <p:nvSpPr>
          <p:cNvPr id="270" name="Google Shape;270;p38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buSzPts val="1800"/>
            </a:pPr>
            <a:r>
              <a:rPr lang="en" sz="1800" dirty="0" err="1"/>
              <a:t>智能客服</a:t>
            </a:r>
            <a:endParaRPr sz="1800" dirty="0"/>
          </a:p>
        </p:txBody>
      </p:sp>
      <p:sp>
        <p:nvSpPr>
          <p:cNvPr id="271" name="Google Shape;271;p38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利用Line聊天機器人來即時處理用戶遭遇的問題，同步回饋給公司及用戶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 txBox="1">
            <a:spLocks noGrp="1"/>
          </p:cNvSpPr>
          <p:nvPr>
            <p:ph type="ctrTitle"/>
          </p:nvPr>
        </p:nvSpPr>
        <p:spPr>
          <a:xfrm>
            <a:off x="561600" y="2358000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監督式學習</a:t>
            </a:r>
            <a:endParaRPr dirty="0"/>
          </a:p>
        </p:txBody>
      </p:sp>
      <p:sp>
        <p:nvSpPr>
          <p:cNvPr id="277" name="Google Shape;277;p39"/>
          <p:cNvSpPr txBox="1">
            <a:spLocks noGrp="1"/>
          </p:cNvSpPr>
          <p:nvPr>
            <p:ph type="subTitle" idx="1"/>
          </p:nvPr>
        </p:nvSpPr>
        <p:spPr>
          <a:xfrm>
            <a:off x="872450" y="2841250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Logistic Model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Decision Tree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 Nearest Neighbors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8" name="Google Shape;278;p39"/>
          <p:cNvSpPr txBox="1">
            <a:spLocks noGrp="1"/>
          </p:cNvSpPr>
          <p:nvPr>
            <p:ph type="ctrTitle" idx="2"/>
          </p:nvPr>
        </p:nvSpPr>
        <p:spPr>
          <a:xfrm>
            <a:off x="3235200" y="2358000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半監督式學習</a:t>
            </a:r>
            <a:endParaRPr/>
          </a:p>
        </p:txBody>
      </p:sp>
      <p:sp>
        <p:nvSpPr>
          <p:cNvPr id="279" name="Google Shape;279;p39"/>
          <p:cNvSpPr txBox="1">
            <a:spLocks noGrp="1"/>
          </p:cNvSpPr>
          <p:nvPr>
            <p:ph type="subTitle" idx="3"/>
          </p:nvPr>
        </p:nvSpPr>
        <p:spPr>
          <a:xfrm>
            <a:off x="3462900" y="28412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Semi-Supervised Support Vector Machine</a:t>
            </a:r>
            <a:endParaRPr dirty="0"/>
          </a:p>
        </p:txBody>
      </p:sp>
      <p:sp>
        <p:nvSpPr>
          <p:cNvPr id="280" name="Google Shape;280;p39"/>
          <p:cNvSpPr txBox="1">
            <a:spLocks noGrp="1"/>
          </p:cNvSpPr>
          <p:nvPr>
            <p:ph type="ctrTitle" idx="4"/>
          </p:nvPr>
        </p:nvSpPr>
        <p:spPr>
          <a:xfrm>
            <a:off x="5908800" y="2358000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非監督式學習</a:t>
            </a:r>
            <a:endParaRPr/>
          </a:p>
        </p:txBody>
      </p:sp>
      <p:sp>
        <p:nvSpPr>
          <p:cNvPr id="281" name="Google Shape;281;p39"/>
          <p:cNvSpPr txBox="1">
            <a:spLocks noGrp="1"/>
          </p:cNvSpPr>
          <p:nvPr>
            <p:ph type="subTitle" idx="5"/>
          </p:nvPr>
        </p:nvSpPr>
        <p:spPr>
          <a:xfrm>
            <a:off x="6136500" y="28412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clustering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Principal Components Analysis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Clustering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Expectation-Maximization </a:t>
            </a:r>
            <a:endParaRPr/>
          </a:p>
        </p:txBody>
      </p:sp>
      <p:sp>
        <p:nvSpPr>
          <p:cNvPr id="282" name="Google Shape;282;p39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機器學習種類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4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Linear Regression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8" name="Google Shape;288;p40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665825" y="1450428"/>
                <a:ext cx="6973678" cy="339239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 …+</m:t>
                      </m:r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sSub>
                        <m:sSubPr>
                          <m:ctrlPr>
                            <a:rPr lang="en-US" altLang="zh-TW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dirty="0"/>
              </a:p>
              <a:p>
                <a:pPr marL="171450" indent="-171450" algn="l">
                  <a:lnSpc>
                    <a:spcPct val="150000"/>
                  </a:lnSpc>
                  <a:buFont typeface="Wingdings" pitchFamily="2" charset="2"/>
                  <a:buChar char="l"/>
                </a:pPr>
                <a:r>
                  <a:rPr lang="en-US" altLang="zh-TW" sz="1200" dirty="0" err="1"/>
                  <a:t>獨立變數</a:t>
                </a:r>
                <a:r>
                  <a:rPr lang="en-US" altLang="zh-TW" sz="1200" dirty="0"/>
                  <a:t> </a:t>
                </a:r>
                <a14:m>
                  <m:oMath xmlns:m="http://schemas.openxmlformats.org/officeDocument/2006/math">
                    <m:r>
                      <a:rPr lang="en-US" altLang="zh-TW" sz="1200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altLang="zh-TW" sz="1200" dirty="0"/>
                  <a:t>與解釋變數 </a:t>
                </a:r>
                <a14:m>
                  <m:oMath xmlns:m="http://schemas.openxmlformats.org/officeDocument/2006/math">
                    <m:r>
                      <a:rPr lang="en-US" altLang="zh-TW" sz="1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altLang="zh-TW" sz="1200" dirty="0"/>
                  <a:t>的線性關係</a:t>
                </a:r>
              </a:p>
              <a:p>
                <a:pPr marL="171450" indent="-171450" algn="l">
                  <a:lnSpc>
                    <a:spcPct val="150000"/>
                  </a:lnSpc>
                  <a:buFont typeface="Wingdings" pitchFamily="2" charset="2"/>
                  <a:buChar char="l"/>
                </a:pPr>
                <a:r>
                  <a:rPr lang="en-US" sz="1200" dirty="0" err="1"/>
                  <a:t>每增加一單位的</a:t>
                </a:r>
                <a:r>
                  <a:rPr lang="en-US" altLang="zh-TW" sz="1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altLang="zh-TW" sz="1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200" dirty="0"/>
                  <a:t>，會增加</a:t>
                </a:r>
                <a:r>
                  <a:rPr lang="en-US" altLang="zh-TW" sz="1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zh-TW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200" dirty="0"/>
                  <a:t>單位的</a:t>
                </a:r>
                <a:r>
                  <a:rPr lang="en-US" altLang="zh-TW" sz="1200" dirty="0"/>
                  <a:t> </a:t>
                </a:r>
                <a14:m>
                  <m:oMath xmlns:m="http://schemas.openxmlformats.org/officeDocument/2006/math">
                    <m:r>
                      <a:rPr lang="en-US" altLang="zh-TW" sz="1200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1200" dirty="0"/>
              </a:p>
              <a:p>
                <a:pPr marL="0" lvl="0" indent="0" algn="l"/>
                <a:endParaRPr lang="en-US" sz="1200" dirty="0"/>
              </a:p>
              <a:p>
                <a:pPr marL="0" lvl="0" indent="0" algn="l"/>
                <a:r>
                  <a:rPr lang="en-US" i="1" dirty="0" err="1"/>
                  <a:t>應用例子：房價預測</a:t>
                </a:r>
                <a:endParaRPr lang="en-US" i="1" dirty="0"/>
              </a:p>
              <a:p>
                <a:pPr marL="0" lvl="0" indent="0" algn="l">
                  <a:lnSpc>
                    <a:spcPct val="150000"/>
                  </a:lnSpc>
                </a:pPr>
                <a:r>
                  <a:rPr lang="zh-TW" altLang="en-US" sz="1200" dirty="0"/>
                  <a:t>蒐集房子的各種資訊</a:t>
                </a:r>
                <a:r>
                  <a:rPr lang="en-US" altLang="zh-TW" sz="1200" dirty="0"/>
                  <a:t>(</a:t>
                </a:r>
                <a:r>
                  <a:rPr lang="zh-TW" altLang="en-US" sz="1200" dirty="0"/>
                  <a:t>如坪數、所在地點、</a:t>
                </a:r>
                <a:endParaRPr lang="en-US" altLang="zh-TW" sz="1200" dirty="0"/>
              </a:p>
              <a:p>
                <a:pPr marL="0" lvl="0" indent="0" algn="l">
                  <a:lnSpc>
                    <a:spcPct val="150000"/>
                  </a:lnSpc>
                </a:pPr>
                <a:r>
                  <a:rPr lang="zh-TW" altLang="en-US" sz="1200" dirty="0"/>
                  <a:t>樓層、屋齡等等</a:t>
                </a:r>
                <a:r>
                  <a:rPr lang="en-US" altLang="zh-TW" sz="1200" dirty="0"/>
                  <a:t>)</a:t>
                </a:r>
                <a:r>
                  <a:rPr lang="zh-TW" altLang="en-US" sz="1200" dirty="0"/>
                  <a:t>和當時房屋市價，</a:t>
                </a:r>
                <a:endParaRPr lang="en-US" altLang="zh-TW" sz="1200" dirty="0"/>
              </a:p>
              <a:p>
                <a:pPr marL="0" lvl="0" indent="0" algn="l">
                  <a:lnSpc>
                    <a:spcPct val="150000"/>
                  </a:lnSpc>
                </a:pPr>
                <a:r>
                  <a:rPr lang="zh-TW" altLang="en-US" sz="1200" dirty="0"/>
                  <a:t>藉此找到彼此最適當的關係式，</a:t>
                </a:r>
                <a:endParaRPr lang="en-US" altLang="zh-TW" sz="1200" dirty="0"/>
              </a:p>
              <a:p>
                <a:pPr marL="0" lvl="0" indent="0" algn="l">
                  <a:lnSpc>
                    <a:spcPct val="150000"/>
                  </a:lnSpc>
                </a:pPr>
                <a:r>
                  <a:rPr lang="zh-TW" altLang="en-US" sz="1200" dirty="0"/>
                  <a:t>來預估新的房子的售價。</a:t>
                </a:r>
                <a:endParaRPr lang="en-US" altLang="zh-TW" sz="1200" dirty="0"/>
              </a:p>
              <a:p>
                <a:pPr marL="0" lvl="0" indent="0" algn="l"/>
                <a:endParaRPr lang="en-US" altLang="zh-TW" sz="1200" dirty="0"/>
              </a:p>
              <a:p>
                <a:pPr marL="0" lvl="0" indent="0" algn="l"/>
                <a:r>
                  <a:rPr lang="zh-TW" altLang="en-US" dirty="0"/>
                  <a:t>優點</a:t>
                </a:r>
                <a:endParaRPr lang="en-US" altLang="zh-TW" dirty="0"/>
              </a:p>
              <a:p>
                <a:pPr marL="285750" lvl="0" indent="-285750" algn="l">
                  <a:lnSpc>
                    <a:spcPct val="150000"/>
                  </a:lnSpc>
                  <a:buFont typeface="Wingdings" pitchFamily="2" charset="2"/>
                  <a:buChar char="l"/>
                </a:pPr>
                <a:r>
                  <a:rPr lang="zh-TW" altLang="en-US" sz="1200" dirty="0"/>
                  <a:t>簡單且易於解釋</a:t>
                </a:r>
                <a:endParaRPr lang="en-US" altLang="zh-TW" sz="1200" dirty="0"/>
              </a:p>
              <a:p>
                <a:pPr marL="285750" lvl="0" indent="-285750" algn="l">
                  <a:lnSpc>
                    <a:spcPct val="150000"/>
                  </a:lnSpc>
                  <a:buFont typeface="Wingdings" pitchFamily="2" charset="2"/>
                  <a:buChar char="l"/>
                </a:pPr>
                <a:r>
                  <a:rPr lang="zh-TW" altLang="en-US" sz="1200" dirty="0"/>
                  <a:t>計算速度快</a:t>
                </a:r>
                <a:endParaRPr lang="en-US" altLang="zh-TW" sz="1200" dirty="0"/>
              </a:p>
              <a:p>
                <a:pPr marL="0" lvl="0" indent="0" algn="l"/>
                <a:endParaRPr lang="en-US" sz="1200" dirty="0"/>
              </a:p>
            </p:txBody>
          </p:sp>
        </mc:Choice>
        <mc:Fallback>
          <p:sp>
            <p:nvSpPr>
              <p:cNvPr id="288" name="Google Shape;288;p4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665825" y="1450428"/>
                <a:ext cx="6973678" cy="3392397"/>
              </a:xfrm>
              <a:prstGeom prst="rect">
                <a:avLst/>
              </a:prstGeom>
              <a:blipFill>
                <a:blip r:embed="rId3"/>
                <a:stretch>
                  <a:fillRect l="-36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9" name="Google Shape;289;p40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機器學習方法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BB5ECA8-84F0-C74A-AD2E-2E5E12970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8630" y="1458603"/>
            <a:ext cx="3100873" cy="23858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4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Decision Tree</a:t>
            </a:r>
            <a:endParaRPr dirty="0"/>
          </a:p>
        </p:txBody>
      </p:sp>
      <p:sp>
        <p:nvSpPr>
          <p:cNvPr id="288" name="Google Shape;288;p40"/>
          <p:cNvSpPr txBox="1">
            <a:spLocks noGrp="1"/>
          </p:cNvSpPr>
          <p:nvPr>
            <p:ph type="subTitle" idx="1"/>
          </p:nvPr>
        </p:nvSpPr>
        <p:spPr>
          <a:xfrm>
            <a:off x="1665825" y="1450428"/>
            <a:ext cx="6973678" cy="3392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在每個節點用二元法問題來決定是或否</a:t>
            </a:r>
            <a:endParaRPr lang="en-US" altLang="zh-TW" sz="1200" dirty="0"/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依序進行判斷每個條件而得到最後結果</a:t>
            </a:r>
            <a:endParaRPr lang="en-US" altLang="zh-TW" sz="1200" dirty="0"/>
          </a:p>
          <a:p>
            <a:pPr marL="171450" lvl="0" indent="-171450" algn="l">
              <a:buFont typeface="Wingdings" pitchFamily="2" charset="2"/>
              <a:buChar char="l"/>
            </a:pPr>
            <a:endParaRPr lang="en-US" altLang="zh-TW" sz="1200" dirty="0"/>
          </a:p>
          <a:p>
            <a:pPr marL="0" lvl="0" indent="0" algn="l"/>
            <a:r>
              <a:rPr lang="en-US" altLang="zh-TW" i="1" dirty="0" err="1"/>
              <a:t>應用例子：房價預測</a:t>
            </a:r>
            <a:endParaRPr lang="en-US" altLang="zh-TW" i="1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銀行決定貸款給客戶時，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利用是否擁有不動產、是否仍有貸款、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是否結婚、平均收入等資訊來建構決策樹，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sz="1200" dirty="0"/>
              <a:t>來對客戶的貸款行為進行風險管理。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r>
              <a:rPr lang="zh-TW" altLang="en-US" dirty="0"/>
              <a:t>優點</a:t>
            </a:r>
            <a:endParaRPr lang="en-US" altLang="zh-TW" dirty="0"/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貼近人類表達方式而易於使用</a:t>
            </a:r>
            <a:endParaRPr lang="en-US" altLang="zh-TW" sz="1200" dirty="0"/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1200" dirty="0"/>
              <a:t>可同時處理數值變數和類別變數</a:t>
            </a:r>
            <a:endParaRPr lang="en-US" altLang="zh-TW" sz="1200" dirty="0"/>
          </a:p>
          <a:p>
            <a:pPr marL="0" lvl="0" indent="0" algn="l">
              <a:lnSpc>
                <a:spcPct val="150000"/>
              </a:lnSpc>
            </a:pPr>
            <a:endParaRPr lang="en-US" altLang="zh-TW" sz="1200" dirty="0"/>
          </a:p>
          <a:p>
            <a:pPr marL="171450" lvl="0" indent="-171450" algn="l">
              <a:lnSpc>
                <a:spcPct val="150000"/>
              </a:lnSpc>
              <a:buFont typeface="Wingdings" pitchFamily="2" charset="2"/>
              <a:buChar char="l"/>
            </a:pPr>
            <a:endParaRPr lang="en-US" altLang="zh-TW" sz="1200" dirty="0"/>
          </a:p>
          <a:p>
            <a:pPr marL="0" lvl="0" indent="0" algn="l"/>
            <a:endParaRPr sz="1200" dirty="0"/>
          </a:p>
        </p:txBody>
      </p:sp>
      <p:sp>
        <p:nvSpPr>
          <p:cNvPr id="289" name="Google Shape;289;p40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機器學習方法</a:t>
            </a:r>
            <a:endParaRPr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C13788B-0B7E-3743-9727-6FAEDB397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308" y="1450428"/>
            <a:ext cx="3752195" cy="203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827439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894</TotalTime>
  <Words>539</Words>
  <Application>Microsoft Macintosh PowerPoint</Application>
  <PresentationFormat>如螢幕大小 (16:9)</PresentationFormat>
  <Paragraphs>139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1" baseType="lpstr">
      <vt:lpstr>Fira Sans Extra Condensed Medium</vt:lpstr>
      <vt:lpstr>Roboto Condensed Light</vt:lpstr>
      <vt:lpstr>Cambria Math</vt:lpstr>
      <vt:lpstr>Arial</vt:lpstr>
      <vt:lpstr>Wingdings</vt:lpstr>
      <vt:lpstr>Nunito Light</vt:lpstr>
      <vt:lpstr>Exo 2</vt:lpstr>
      <vt:lpstr>Roboto Condensed</vt:lpstr>
      <vt:lpstr>Tech Newsletter XL by Slidesgo</vt:lpstr>
      <vt:lpstr>靜心高中 金融科技夏令營</vt:lpstr>
      <vt:lpstr>課程大綱</vt:lpstr>
      <vt:lpstr>機器學習</vt:lpstr>
      <vt:lpstr>機器學習的優點</vt:lpstr>
      <vt:lpstr>機器學習主要應用</vt:lpstr>
      <vt:lpstr>機器學習生活範例</vt:lpstr>
      <vt:lpstr>監督式學習</vt:lpstr>
      <vt:lpstr>Linear Regression</vt:lpstr>
      <vt:lpstr>Decision Tree</vt:lpstr>
      <vt:lpstr>K Nearest Neighbors</vt:lpstr>
      <vt:lpstr>K Means Clustering</vt:lpstr>
      <vt:lpstr>Principal Components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靜心高中 金融科技夏令營</dc:title>
  <cp:lastModifiedBy>Microsoft Office User</cp:lastModifiedBy>
  <cp:revision>33</cp:revision>
  <dcterms:modified xsi:type="dcterms:W3CDTF">2021-11-24T05:51:08Z</dcterms:modified>
</cp:coreProperties>
</file>